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1160" r:id="rId2"/>
    <p:sldId id="1299" r:id="rId3"/>
    <p:sldId id="1301" r:id="rId4"/>
    <p:sldId id="1294" r:id="rId5"/>
    <p:sldId id="507" r:id="rId6"/>
    <p:sldId id="535" r:id="rId7"/>
    <p:sldId id="1300" r:id="rId8"/>
    <p:sldId id="1293" r:id="rId9"/>
  </p:sldIdLst>
  <p:sldSz cx="12161838" cy="6858000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FF6600"/>
    <a:srgbClr val="9900CC"/>
    <a:srgbClr val="FF33CC"/>
    <a:srgbClr val="008000"/>
    <a:srgbClr val="FFFF66"/>
    <a:srgbClr val="663300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204" autoAdjust="0"/>
  </p:normalViewPr>
  <p:slideViewPr>
    <p:cSldViewPr>
      <p:cViewPr varScale="1">
        <p:scale>
          <a:sx n="84" d="100"/>
          <a:sy n="84" d="100"/>
        </p:scale>
        <p:origin x="786" y="10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4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7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RTD Spirits Brand Family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3040103166478381"/>
          <c:y val="9.0540540540540546E-2"/>
          <c:w val="0.32271232346356205"/>
          <c:h val="0.79815474923742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412-46C9-AAA8-5C84D8150156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CIROC COCKTAIL</c:v>
                </c:pt>
                <c:pt idx="1">
                  <c:v>JAMESON COCKTAIL</c:v>
                </c:pt>
                <c:pt idx="2">
                  <c:v>BULLEIT COCKTAILS</c:v>
                </c:pt>
                <c:pt idx="3">
                  <c:v>JUNE SHINE COCKTAIL</c:v>
                </c:pt>
                <c:pt idx="4">
                  <c:v>BATCH &amp; BOTTLE COCKTAIL</c:v>
                </c:pt>
                <c:pt idx="5">
                  <c:v>FAUX PAS COCKTAILS</c:v>
                </c:pt>
                <c:pt idx="6">
                  <c:v>DOWNEAST CIDER HOUSE CK</c:v>
                </c:pt>
                <c:pt idx="7">
                  <c:v>THOMAS ASHBOURNE COCKTAILS</c:v>
                </c:pt>
                <c:pt idx="8">
                  <c:v>SURFSIDE COCKTAIL</c:v>
                </c:pt>
                <c:pt idx="9">
                  <c:v>NEW AMSTERDAM COCKTAIL</c:v>
                </c:pt>
                <c:pt idx="10">
                  <c:v>SWAY COCKTAIL</c:v>
                </c:pt>
                <c:pt idx="11">
                  <c:v>DAY CHASER COCKTAIL</c:v>
                </c:pt>
                <c:pt idx="12">
                  <c:v>DOS EQUIS COCKTAIL</c:v>
                </c:pt>
                <c:pt idx="13">
                  <c:v>NINKASI COCKTAIL</c:v>
                </c:pt>
                <c:pt idx="14">
                  <c:v>UP OR OVER COCKTAIL</c:v>
                </c:pt>
                <c:pt idx="15">
                  <c:v>THE KRAKEN COCKTAIL</c:v>
                </c:pt>
                <c:pt idx="16">
                  <c:v>DOCKTAILS COCKTAIL</c:v>
                </c:pt>
                <c:pt idx="17">
                  <c:v>SOUTHNORTE COCKTAIL</c:v>
                </c:pt>
                <c:pt idx="18">
                  <c:v>SEA ISLE COCKTAIL</c:v>
                </c:pt>
                <c:pt idx="19">
                  <c:v>BOHO COCKTAIL</c:v>
                </c:pt>
                <c:pt idx="20">
                  <c:v>BOURBONOLA COCKTAIL</c:v>
                </c:pt>
                <c:pt idx="21">
                  <c:v>JOE GAMBINO'S COCKTAIL</c:v>
                </c:pt>
                <c:pt idx="22">
                  <c:v>CAMPARI NEGRONI</c:v>
                </c:pt>
                <c:pt idx="23">
                  <c:v>NUVO COCKTAIL</c:v>
                </c:pt>
                <c:pt idx="24">
                  <c:v>MARZ MARIA'S &amp; JEPPSONS MALORT</c:v>
                </c:pt>
              </c:strCache>
            </c:strRef>
          </c:cat>
          <c:val>
            <c:numRef>
              <c:f>Sheet1!$B$2:$B$26</c:f>
              <c:numCache>
                <c:formatCode>\$#,##0</c:formatCode>
                <c:ptCount val="25"/>
                <c:pt idx="0">
                  <c:v>3804804.719</c:v>
                </c:pt>
                <c:pt idx="1">
                  <c:v>3383176.8339999998</c:v>
                </c:pt>
                <c:pt idx="2">
                  <c:v>2306934.5070000002</c:v>
                </c:pt>
                <c:pt idx="3">
                  <c:v>1323584.2109999999</c:v>
                </c:pt>
                <c:pt idx="4">
                  <c:v>981824.81299999997</c:v>
                </c:pt>
                <c:pt idx="5">
                  <c:v>622024.98499999999</c:v>
                </c:pt>
                <c:pt idx="6">
                  <c:v>459562.13400000002</c:v>
                </c:pt>
                <c:pt idx="7">
                  <c:v>394930.1</c:v>
                </c:pt>
                <c:pt idx="8">
                  <c:v>373200.28200000001</c:v>
                </c:pt>
                <c:pt idx="9">
                  <c:v>315710.20799999998</c:v>
                </c:pt>
                <c:pt idx="10">
                  <c:v>178619.315</c:v>
                </c:pt>
                <c:pt idx="11">
                  <c:v>140900.77100000001</c:v>
                </c:pt>
                <c:pt idx="12">
                  <c:v>119311.27800000001</c:v>
                </c:pt>
                <c:pt idx="13">
                  <c:v>104207.315</c:v>
                </c:pt>
                <c:pt idx="14">
                  <c:v>85870.731</c:v>
                </c:pt>
                <c:pt idx="15">
                  <c:v>82332.489000000001</c:v>
                </c:pt>
                <c:pt idx="16">
                  <c:v>79135.725999999995</c:v>
                </c:pt>
                <c:pt idx="17">
                  <c:v>45740.01</c:v>
                </c:pt>
                <c:pt idx="18">
                  <c:v>41494.661999999997</c:v>
                </c:pt>
                <c:pt idx="19">
                  <c:v>35323.199999999997</c:v>
                </c:pt>
                <c:pt idx="20">
                  <c:v>32178.44</c:v>
                </c:pt>
                <c:pt idx="21">
                  <c:v>26988.221000000001</c:v>
                </c:pt>
                <c:pt idx="22">
                  <c:v>25423.987000000001</c:v>
                </c:pt>
                <c:pt idx="23">
                  <c:v>24320.99</c:v>
                </c:pt>
                <c:pt idx="24">
                  <c:v>23966.356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12-46C9-AAA8-5C84D8150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3367656"/>
        <c:axId val="463362560"/>
      </c:barChart>
      <c:catAx>
        <c:axId val="46336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1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63362560"/>
        <c:crosses val="autoZero"/>
        <c:auto val="1"/>
        <c:lblAlgn val="ctr"/>
        <c:lblOffset val="100"/>
        <c:noMultiLvlLbl val="0"/>
      </c:catAx>
      <c:valAx>
        <c:axId val="463362560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463367656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RTD Spirits Brands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3040103166478381"/>
          <c:y val="9.0540540540540546E-2"/>
          <c:w val="0.32271232346356205"/>
          <c:h val="0.79815474923742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030A0">
                <a:alpha val="50000"/>
              </a:srgbClr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1E-4FDA-9041-D1E8C38585C2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JAMESON GINGER AND LIME CK</c:v>
                </c:pt>
                <c:pt idx="1">
                  <c:v>BULLEIT OLD FSHN CK</c:v>
                </c:pt>
                <c:pt idx="2">
                  <c:v>CIROC VDK SPRTZ PINEAPL PSN CK</c:v>
                </c:pt>
                <c:pt idx="3">
                  <c:v>CIROC VDK SPRTZ WTRMLN KIWI CK</c:v>
                </c:pt>
                <c:pt idx="4">
                  <c:v>CIROC VDK SPRTZ SUNSET CTRS CK</c:v>
                </c:pt>
                <c:pt idx="5">
                  <c:v>CIROC VDK SPRTZ COLADA CK</c:v>
                </c:pt>
                <c:pt idx="6">
                  <c:v>BULLEIT MANHATTAN CK</c:v>
                </c:pt>
                <c:pt idx="7">
                  <c:v>JUNE SHINE MARGARITA CK</c:v>
                </c:pt>
                <c:pt idx="8">
                  <c:v>DOWNEAST CIDER HOUSE ASST CK</c:v>
                </c:pt>
                <c:pt idx="9">
                  <c:v>SURFSIDE ICED TEA VDK CK</c:v>
                </c:pt>
                <c:pt idx="10">
                  <c:v>BATCH &amp; BOTTLE OLD FSHND CK</c:v>
                </c:pt>
                <c:pt idx="11">
                  <c:v>JUNE SHINE VODKA SODA CK</c:v>
                </c:pt>
                <c:pt idx="12">
                  <c:v>JUNE SHINE MAI TAI CK</c:v>
                </c:pt>
                <c:pt idx="13">
                  <c:v>BATCH &amp; BOTTLE RHBR COSMPLITN</c:v>
                </c:pt>
                <c:pt idx="14">
                  <c:v>BATCH &amp; BOTTLE SCT MNHTAN CK</c:v>
                </c:pt>
                <c:pt idx="15">
                  <c:v>BATCH &amp; BOTTLE GIN MARTINI CK</c:v>
                </c:pt>
                <c:pt idx="16">
                  <c:v>FAUX PAS SPICY MANGO MRGTA CK</c:v>
                </c:pt>
                <c:pt idx="17">
                  <c:v>JUNE SHINE RANCH WATER CK</c:v>
                </c:pt>
                <c:pt idx="18">
                  <c:v>FAUX PAS BARTLETT PEAR VDK MLE</c:v>
                </c:pt>
                <c:pt idx="19">
                  <c:v>FAUX PAS GRPFRT ORNG TQL SD CK</c:v>
                </c:pt>
                <c:pt idx="20">
                  <c:v>THOMAS ASHBOURNE COSMO CK</c:v>
                </c:pt>
                <c:pt idx="21">
                  <c:v>DAY CHASER TQLA SODA ASST CK</c:v>
                </c:pt>
                <c:pt idx="22">
                  <c:v>THOMAS ASHBOURNE MRGTA CK</c:v>
                </c:pt>
                <c:pt idx="23">
                  <c:v>DOS EQUIS CLS LIME MRGTA CK</c:v>
                </c:pt>
                <c:pt idx="24">
                  <c:v>FAUX PAS LMN MNT VDK SD CK</c:v>
                </c:pt>
              </c:strCache>
            </c:strRef>
          </c:cat>
          <c:val>
            <c:numRef>
              <c:f>Sheet1!$B$2:$B$26</c:f>
              <c:numCache>
                <c:formatCode>\$#,##0</c:formatCode>
                <c:ptCount val="25"/>
                <c:pt idx="0">
                  <c:v>3354578.2590000001</c:v>
                </c:pt>
                <c:pt idx="1">
                  <c:v>1622890.898</c:v>
                </c:pt>
                <c:pt idx="2">
                  <c:v>1074587.0060000001</c:v>
                </c:pt>
                <c:pt idx="3">
                  <c:v>969011.03300000005</c:v>
                </c:pt>
                <c:pt idx="4">
                  <c:v>919399.43099999998</c:v>
                </c:pt>
                <c:pt idx="5">
                  <c:v>841807.24899999995</c:v>
                </c:pt>
                <c:pt idx="6">
                  <c:v>684043.61</c:v>
                </c:pt>
                <c:pt idx="7">
                  <c:v>543186.69900000002</c:v>
                </c:pt>
                <c:pt idx="8">
                  <c:v>459562.13400000002</c:v>
                </c:pt>
                <c:pt idx="9">
                  <c:v>373200.28200000001</c:v>
                </c:pt>
                <c:pt idx="10">
                  <c:v>341340.141</c:v>
                </c:pt>
                <c:pt idx="11">
                  <c:v>293258.88500000001</c:v>
                </c:pt>
                <c:pt idx="12">
                  <c:v>251605.51699999999</c:v>
                </c:pt>
                <c:pt idx="13">
                  <c:v>229979.57800000001</c:v>
                </c:pt>
                <c:pt idx="14">
                  <c:v>213943.54199999999</c:v>
                </c:pt>
                <c:pt idx="15">
                  <c:v>196561.55100000001</c:v>
                </c:pt>
                <c:pt idx="16">
                  <c:v>193207.43299999999</c:v>
                </c:pt>
                <c:pt idx="17">
                  <c:v>169743.75700000001</c:v>
                </c:pt>
                <c:pt idx="18">
                  <c:v>161701.18</c:v>
                </c:pt>
                <c:pt idx="19">
                  <c:v>150983.503</c:v>
                </c:pt>
                <c:pt idx="20">
                  <c:v>150467.41500000001</c:v>
                </c:pt>
                <c:pt idx="21">
                  <c:v>140806.62100000001</c:v>
                </c:pt>
                <c:pt idx="22">
                  <c:v>135919.845</c:v>
                </c:pt>
                <c:pt idx="23">
                  <c:v>119311.27800000001</c:v>
                </c:pt>
                <c:pt idx="24">
                  <c:v>116132.86900000001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E-4FDA-9041-D1E8C38585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3367656"/>
        <c:axId val="463362560"/>
      </c:barChart>
      <c:catAx>
        <c:axId val="46336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1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63362560"/>
        <c:crosses val="autoZero"/>
        <c:auto val="1"/>
        <c:lblAlgn val="ctr"/>
        <c:lblOffset val="100"/>
        <c:noMultiLvlLbl val="0"/>
      </c:catAx>
      <c:valAx>
        <c:axId val="463362560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463367656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4FE6758-BF5A-4AB1-B703-5568F8305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F564B79-E269-4668-ABCF-0BBE7D239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03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49D6-57C3-4BE8-B573-A593B725F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6246-24D0-4C02-99E3-DB07FE339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-152398"/>
            <a:ext cx="2736414" cy="6278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-152398"/>
            <a:ext cx="8006543" cy="6278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5A59-E18D-4143-A667-E5EB42282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-152400"/>
            <a:ext cx="1094565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8092" y="1600202"/>
            <a:ext cx="10945654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60C6-11A6-4553-B561-81489FB12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61838" cy="838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8" name="AutoShape 12" descr="V"/>
          <p:cNvSpPr>
            <a:spLocks noChangeAspect="1" noChangeArrowheads="1"/>
          </p:cNvSpPr>
          <p:nvPr userDrawn="1"/>
        </p:nvSpPr>
        <p:spPr bwMode="auto">
          <a:xfrm>
            <a:off x="5308136" y="3305175"/>
            <a:ext cx="1545568" cy="24765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2700" y="6507480"/>
            <a:ext cx="3685036" cy="350520"/>
            <a:chOff x="152401" y="6507480"/>
            <a:chExt cx="2770631" cy="35052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56032" y="6553200"/>
              <a:ext cx="2667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r>
                <a:rPr lang="en-US" sz="1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The BWC Company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6507480"/>
              <a:ext cx="235745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5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29350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2F14-06DC-4192-A33F-4FC7ABFB7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29350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43F1-661E-42E8-804D-5F2FE8C5E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739D-1C21-4E5B-BA4F-C025E48C2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E173-0A49-44B5-96B4-9928BE353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3E15-B926-4F13-B149-4DED27E07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E5DA-C75C-4710-B356-2179344CD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61838" cy="838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-152400"/>
            <a:ext cx="109456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2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2700" y="6507480"/>
            <a:ext cx="3685036" cy="350520"/>
            <a:chOff x="152401" y="6507480"/>
            <a:chExt cx="2770631" cy="350520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56032" y="6553200"/>
              <a:ext cx="2667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r>
                <a:rPr lang="en-US" sz="12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The BWC Company</a:t>
              </a:r>
            </a:p>
          </p:txBody>
        </p:sp>
        <p:pic>
          <p:nvPicPr>
            <p:cNvPr id="706562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6507480"/>
              <a:ext cx="235745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919" y="3306043"/>
            <a:ext cx="10337562" cy="1470025"/>
          </a:xfrm>
        </p:spPr>
        <p:txBody>
          <a:bodyPr/>
          <a:lstStyle/>
          <a:p>
            <a:r>
              <a:rPr lang="en-US" sz="3600" u="sng" dirty="0"/>
              <a:t>“Cheers to </a:t>
            </a:r>
            <a:r>
              <a:rPr lang="en-US" sz="3600" u="sng"/>
              <a:t>Your Future”</a:t>
            </a:r>
            <a:endParaRPr lang="en-US" sz="3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5296539"/>
            <a:ext cx="8513287" cy="1752600"/>
          </a:xfrm>
        </p:spPr>
        <p:txBody>
          <a:bodyPr/>
          <a:lstStyle/>
          <a:p>
            <a:r>
              <a:rPr lang="en-US" dirty="0"/>
              <a:t>September 14, 2022</a:t>
            </a:r>
          </a:p>
          <a:p>
            <a:r>
              <a:rPr lang="en-US" dirty="0">
                <a:latin typeface="Bradley Hand ITC" panose="03070402050302030203" pitchFamily="66" charset="0"/>
              </a:rPr>
              <a:t>BUMP Williams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23D3-12F0-488D-A609-83029355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914400"/>
            <a:ext cx="4252119" cy="23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4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3F7ECAA1-3262-4C5F-81F7-E6F5FB796FA9}"/>
              </a:ext>
            </a:extLst>
          </p:cNvPr>
          <p:cNvSpPr/>
          <p:nvPr/>
        </p:nvSpPr>
        <p:spPr>
          <a:xfrm>
            <a:off x="141686" y="3991927"/>
            <a:ext cx="2022159" cy="1844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639156C1-8D28-4434-95A6-622F167466D6}"/>
              </a:ext>
            </a:extLst>
          </p:cNvPr>
          <p:cNvSpPr/>
          <p:nvPr/>
        </p:nvSpPr>
        <p:spPr>
          <a:xfrm>
            <a:off x="7487760" y="4876800"/>
            <a:ext cx="2022159" cy="1844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E903F37-5E08-4209-B302-463DBFAAB630}"/>
              </a:ext>
            </a:extLst>
          </p:cNvPr>
          <p:cNvSpPr/>
          <p:nvPr/>
        </p:nvSpPr>
        <p:spPr>
          <a:xfrm>
            <a:off x="4896960" y="5166360"/>
            <a:ext cx="2022159" cy="1844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A62B820E-94C0-4307-9918-C68C6CE361A6}"/>
              </a:ext>
            </a:extLst>
          </p:cNvPr>
          <p:cNvSpPr/>
          <p:nvPr/>
        </p:nvSpPr>
        <p:spPr>
          <a:xfrm>
            <a:off x="4882038" y="746760"/>
            <a:ext cx="2022159" cy="1844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350BD-1351-4A3E-AA19-1BAC2545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BWC’s Circle of Insights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DAE8CF-6BA3-407B-B3D0-7579D67D46B4}"/>
              </a:ext>
            </a:extLst>
          </p:cNvPr>
          <p:cNvSpPr/>
          <p:nvPr/>
        </p:nvSpPr>
        <p:spPr>
          <a:xfrm>
            <a:off x="4846638" y="990600"/>
            <a:ext cx="2057400" cy="1371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Retailer Data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DDF23-A037-4BCE-B4C2-867D080D82F4}"/>
              </a:ext>
            </a:extLst>
          </p:cNvPr>
          <p:cNvSpPr/>
          <p:nvPr/>
        </p:nvSpPr>
        <p:spPr>
          <a:xfrm>
            <a:off x="2383711" y="1529715"/>
            <a:ext cx="20574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Mftr. 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DEB732-C0C5-43F2-9D75-A0D0A37B4687}"/>
              </a:ext>
            </a:extLst>
          </p:cNvPr>
          <p:cNvSpPr/>
          <p:nvPr/>
        </p:nvSpPr>
        <p:spPr>
          <a:xfrm>
            <a:off x="122238" y="4267200"/>
            <a:ext cx="2148681" cy="1371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Distributor 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D7526C-FDAF-4099-9DE1-B324B7C4965B}"/>
              </a:ext>
            </a:extLst>
          </p:cNvPr>
          <p:cNvSpPr/>
          <p:nvPr/>
        </p:nvSpPr>
        <p:spPr>
          <a:xfrm>
            <a:off x="7309565" y="1529715"/>
            <a:ext cx="20574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Importer Data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86E43-9788-4E05-8E85-758C9CE7974A}"/>
              </a:ext>
            </a:extLst>
          </p:cNvPr>
          <p:cNvSpPr/>
          <p:nvPr/>
        </p:nvSpPr>
        <p:spPr>
          <a:xfrm>
            <a:off x="9571038" y="4191000"/>
            <a:ext cx="2057400" cy="13525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Wall St./PE </a:t>
            </a:r>
            <a:r>
              <a:rPr lang="en-US" sz="2400" b="1" dirty="0">
                <a:solidFill>
                  <a:srgbClr val="002060"/>
                </a:solidFill>
              </a:rPr>
              <a:t>Data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F044E8-71A1-4B41-8C48-8C6E9AA938E0}"/>
              </a:ext>
            </a:extLst>
          </p:cNvPr>
          <p:cNvSpPr/>
          <p:nvPr/>
        </p:nvSpPr>
        <p:spPr>
          <a:xfrm>
            <a:off x="7441805" y="5170170"/>
            <a:ext cx="2057400" cy="1371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Packaging</a:t>
            </a:r>
            <a:r>
              <a:rPr lang="en-US" sz="2000" b="1" dirty="0">
                <a:solidFill>
                  <a:srgbClr val="002060"/>
                </a:solidFill>
              </a:rPr>
              <a:t> Data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7E3205-36D7-46D9-99B1-9090CFDE071D}"/>
              </a:ext>
            </a:extLst>
          </p:cNvPr>
          <p:cNvSpPr/>
          <p:nvPr/>
        </p:nvSpPr>
        <p:spPr>
          <a:xfrm>
            <a:off x="194071" y="2451735"/>
            <a:ext cx="20574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P.O.S. Data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DDBE49-59EC-451B-8DC8-716981D886D4}"/>
              </a:ext>
            </a:extLst>
          </p:cNvPr>
          <p:cNvSpPr/>
          <p:nvPr/>
        </p:nvSpPr>
        <p:spPr>
          <a:xfrm>
            <a:off x="2251471" y="5170170"/>
            <a:ext cx="20574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Govt. 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7E2FC5-3D69-496E-AFB9-9E486372713E}"/>
              </a:ext>
            </a:extLst>
          </p:cNvPr>
          <p:cNvSpPr/>
          <p:nvPr/>
        </p:nvSpPr>
        <p:spPr>
          <a:xfrm>
            <a:off x="4846638" y="5410200"/>
            <a:ext cx="2057400" cy="1371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Consumer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A758D2-6FEA-4BCF-B170-EDC6661CD34B}"/>
              </a:ext>
            </a:extLst>
          </p:cNvPr>
          <p:cNvSpPr/>
          <p:nvPr/>
        </p:nvSpPr>
        <p:spPr>
          <a:xfrm>
            <a:off x="9566990" y="2451735"/>
            <a:ext cx="2057400" cy="13716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Industry Data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10EBDA-B7D1-4A34-B59C-EC26C4AEC38A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 flipV="1">
            <a:off x="2270919" y="3137535"/>
            <a:ext cx="7296071" cy="1815465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7D6076-B21B-466B-B855-99D1287CF7DD}"/>
              </a:ext>
            </a:extLst>
          </p:cNvPr>
          <p:cNvCxnSpPr>
            <a:stCxn id="4" idx="4"/>
            <a:endCxn id="12" idx="0"/>
          </p:cNvCxnSpPr>
          <p:nvPr/>
        </p:nvCxnSpPr>
        <p:spPr>
          <a:xfrm>
            <a:off x="5875338" y="2362200"/>
            <a:ext cx="0" cy="304800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273DA3-01D0-4F7F-BC52-9A1A45DFE82E}"/>
              </a:ext>
            </a:extLst>
          </p:cNvPr>
          <p:cNvCxnSpPr>
            <a:stCxn id="10" idx="6"/>
            <a:endCxn id="8" idx="2"/>
          </p:cNvCxnSpPr>
          <p:nvPr/>
        </p:nvCxnSpPr>
        <p:spPr>
          <a:xfrm>
            <a:off x="2251471" y="3137535"/>
            <a:ext cx="7319567" cy="172974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B5CC52-B836-49BF-AB06-19D31A7EFB2E}"/>
              </a:ext>
            </a:extLst>
          </p:cNvPr>
          <p:cNvCxnSpPr>
            <a:stCxn id="11" idx="6"/>
            <a:endCxn id="7" idx="2"/>
          </p:cNvCxnSpPr>
          <p:nvPr/>
        </p:nvCxnSpPr>
        <p:spPr>
          <a:xfrm flipV="1">
            <a:off x="4308871" y="2215515"/>
            <a:ext cx="3000694" cy="3640455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A87DE5-03A6-43E7-81A1-69868460ED0C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4441111" y="2215515"/>
            <a:ext cx="3000694" cy="3640455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3491FFAF-9C40-4BF1-BD03-71B879A7F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41" y="3202136"/>
            <a:ext cx="1157778" cy="15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AA4D-DE6C-419A-91BD-560D6816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Survey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A163-D529-4085-80F1-F088E1A4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61837" cy="5135565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“I used to only drink Flavored Beer</a:t>
            </a:r>
            <a:r>
              <a:rPr lang="en-US" dirty="0">
                <a:solidFill>
                  <a:srgbClr val="000099"/>
                </a:solidFill>
              </a:rPr>
              <a:t>, never again since I found High Noon.”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“Local Craft Beer was my go-to for parties</a:t>
            </a:r>
            <a:r>
              <a:rPr lang="en-US" dirty="0">
                <a:solidFill>
                  <a:srgbClr val="000099"/>
                </a:solidFill>
              </a:rPr>
              <a:t>, now I bring a variety-pack of prepared Spirit drinks.”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“I didn’t consider myself a very loyal beer (brand) drinker, but now when I shop, </a:t>
            </a:r>
            <a:r>
              <a:rPr lang="en-US" u="sng" dirty="0">
                <a:solidFill>
                  <a:srgbClr val="FF0000"/>
                </a:solidFill>
              </a:rPr>
              <a:t>if I can’t find my favorite spirits drink, I shop someplace else </a:t>
            </a:r>
            <a:r>
              <a:rPr lang="en-US" dirty="0">
                <a:solidFill>
                  <a:srgbClr val="000099"/>
                </a:solidFill>
              </a:rPr>
              <a:t>until I find it.”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“I’m not so much worried about calories or price as I am about the </a:t>
            </a:r>
            <a:r>
              <a:rPr lang="en-US" u="sng" dirty="0">
                <a:solidFill>
                  <a:srgbClr val="FF0000"/>
                </a:solidFill>
              </a:rPr>
              <a:t>Quality and Taste of my drinks.”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“This is going to sound weird, but I only buy big bottles of Vodka in Glass and make my own drinks, but </a:t>
            </a:r>
            <a:r>
              <a:rPr lang="en-US" u="sng" dirty="0">
                <a:solidFill>
                  <a:srgbClr val="FF0000"/>
                </a:solidFill>
              </a:rPr>
              <a:t>I will only buy the Flavored cocktails in cans.”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BDE3B5-3145-414B-96A5-4F3217AE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-152400"/>
            <a:ext cx="10945654" cy="1143000"/>
          </a:xfrm>
        </p:spPr>
        <p:txBody>
          <a:bodyPr/>
          <a:lstStyle/>
          <a:p>
            <a:r>
              <a:rPr lang="en-US" dirty="0"/>
              <a:t>State of the Union</a:t>
            </a:r>
            <a:br>
              <a:rPr lang="en-US" dirty="0"/>
            </a:br>
            <a:r>
              <a:rPr lang="en-US" sz="2400" u="sng" dirty="0"/>
              <a:t>Total US – All Off-Premise Outlets</a:t>
            </a:r>
            <a:endParaRPr lang="en-US" u="sng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5C66C-EF79-422F-9442-F52B337B52F0}"/>
              </a:ext>
            </a:extLst>
          </p:cNvPr>
          <p:cNvSpPr/>
          <p:nvPr/>
        </p:nvSpPr>
        <p:spPr>
          <a:xfrm>
            <a:off x="30559" y="2131635"/>
            <a:ext cx="1207015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BEER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  +0.4%                                   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-4.5%                          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Imports, Flavors and Single Serve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RTD BEER                           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-1.4%                                      -6.9%                          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Hard Seltzer Water Driving Decline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WINE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 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-3.8%                                      -6.6%                         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segments of Wine are in decline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RTD WINE                            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-2.2%                                      -5.9%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            11 of Top 15 RTDs in Decline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SPIRITS </a:t>
            </a:r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+0.1%                                         +2.0%                       Traditional Spirits Losing Occasions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RTD SPIRITS                   +58.1%                                  +65.7%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    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14/15 Top RTDs Growing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F3604-28C2-48AD-BCCF-D16C9E54D25D}"/>
              </a:ext>
            </a:extLst>
          </p:cNvPr>
          <p:cNvSpPr/>
          <p:nvPr/>
        </p:nvSpPr>
        <p:spPr>
          <a:xfrm>
            <a:off x="2905275" y="1524000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0099"/>
                </a:solidFill>
              </a:rPr>
              <a:t>$ % Change</a:t>
            </a:r>
          </a:p>
          <a:p>
            <a:pPr algn="ctr"/>
            <a:r>
              <a:rPr lang="en-US" sz="1600" b="1" u="sng" dirty="0">
                <a:solidFill>
                  <a:srgbClr val="000099"/>
                </a:solidFill>
              </a:rPr>
              <a:t>YAGO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C6E89-302D-476E-8A61-53B9FF624654}"/>
              </a:ext>
            </a:extLst>
          </p:cNvPr>
          <p:cNvSpPr/>
          <p:nvPr/>
        </p:nvSpPr>
        <p:spPr>
          <a:xfrm>
            <a:off x="5328504" y="1524000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>
                <a:solidFill>
                  <a:srgbClr val="000099"/>
                </a:solidFill>
              </a:rPr>
              <a:t>EQ % Change</a:t>
            </a:r>
          </a:p>
          <a:p>
            <a:pPr algn="ctr"/>
            <a:r>
              <a:rPr lang="en-US" sz="1600" b="1" u="sng" dirty="0">
                <a:solidFill>
                  <a:srgbClr val="000099"/>
                </a:solidFill>
              </a:rPr>
              <a:t>YAGO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BD643-FA93-4593-B089-C5C79804AE0F}"/>
              </a:ext>
            </a:extLst>
          </p:cNvPr>
          <p:cNvSpPr txBox="1"/>
          <p:nvPr/>
        </p:nvSpPr>
        <p:spPr>
          <a:xfrm>
            <a:off x="4861719" y="914400"/>
            <a:ext cx="2204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YTD August 27, 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A93373-4B19-49CE-94B1-B1DCB6204AEE}"/>
              </a:ext>
            </a:extLst>
          </p:cNvPr>
          <p:cNvSpPr/>
          <p:nvPr/>
        </p:nvSpPr>
        <p:spPr>
          <a:xfrm>
            <a:off x="120332" y="3352800"/>
            <a:ext cx="1152318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B587B-3AC7-4878-BC55-977647824DF9}"/>
              </a:ext>
            </a:extLst>
          </p:cNvPr>
          <p:cNvSpPr/>
          <p:nvPr/>
        </p:nvSpPr>
        <p:spPr>
          <a:xfrm>
            <a:off x="61119" y="4648200"/>
            <a:ext cx="11734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A658-EF16-4DDA-8D30-98D4AE71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10 RTD Spirits Families – CY ‘20 vs. YTD ‘21</a:t>
            </a:r>
            <a:br>
              <a:rPr lang="en-US" sz="2800" dirty="0"/>
            </a:br>
            <a:r>
              <a:rPr lang="en-US" sz="2400" dirty="0"/>
              <a:t>Total US xAOC + Liquor Plus Convenience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FFE0C1-81FF-4CD7-BFE9-B0FCC6014FF8}"/>
              </a:ext>
            </a:extLst>
          </p:cNvPr>
          <p:cNvCxnSpPr>
            <a:cxnSpLocks/>
          </p:cNvCxnSpPr>
          <p:nvPr/>
        </p:nvCxnSpPr>
        <p:spPr>
          <a:xfrm>
            <a:off x="623040" y="3709212"/>
            <a:ext cx="10952143" cy="28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1FD4BD-0E2F-49E3-8968-E40F7B3EA23A}"/>
              </a:ext>
            </a:extLst>
          </p:cNvPr>
          <p:cNvSpPr txBox="1"/>
          <p:nvPr/>
        </p:nvSpPr>
        <p:spPr>
          <a:xfrm>
            <a:off x="447468" y="1097324"/>
            <a:ext cx="41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CALENDAR YEAR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8DE11-26E2-49B5-A7C3-4C06E353E2ED}"/>
              </a:ext>
            </a:extLst>
          </p:cNvPr>
          <p:cNvSpPr txBox="1"/>
          <p:nvPr/>
        </p:nvSpPr>
        <p:spPr>
          <a:xfrm>
            <a:off x="416548" y="3784021"/>
            <a:ext cx="417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YTD (Aug. 27), 2022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BF5852A-924A-4848-B6BC-4CE543DFA52C}"/>
              </a:ext>
            </a:extLst>
          </p:cNvPr>
          <p:cNvGraphicFramePr>
            <a:graphicFrameLocks noGrp="1"/>
          </p:cNvGraphicFramePr>
          <p:nvPr/>
        </p:nvGraphicFramePr>
        <p:xfrm>
          <a:off x="985643" y="3294922"/>
          <a:ext cx="10438550" cy="30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3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073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30.0%</a:t>
                      </a: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12.7%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6.9%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6.9%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4.5%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2.6%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2.5%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1.7%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B6438C7-32D2-49F5-A93D-8DED933D4DCE}"/>
              </a:ext>
            </a:extLst>
          </p:cNvPr>
          <p:cNvSpPr txBox="1"/>
          <p:nvPr/>
        </p:nvSpPr>
        <p:spPr>
          <a:xfrm>
            <a:off x="306995" y="3124200"/>
            <a:ext cx="820924" cy="59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$ Shr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RTD Spirits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C017C9D-3D4F-479E-85C4-B81E8648FC77}"/>
              </a:ext>
            </a:extLst>
          </p:cNvPr>
          <p:cNvGraphicFramePr>
            <a:graphicFrameLocks noGrp="1"/>
          </p:cNvGraphicFramePr>
          <p:nvPr/>
        </p:nvGraphicFramePr>
        <p:xfrm>
          <a:off x="943666" y="5967945"/>
          <a:ext cx="10480530" cy="30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8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073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34.3%</a:t>
                      </a:r>
                      <a:endParaRPr lang="en-US" sz="1300" dirty="0">
                        <a:solidFill>
                          <a:srgbClr val="0066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11.3%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5.9%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5.7%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4.6%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2.3%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2.1%</a:t>
                      </a:r>
                      <a:endParaRPr lang="en-US" sz="1300" dirty="0">
                        <a:solidFill>
                          <a:srgbClr val="0066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1.8%</a:t>
                      </a:r>
                      <a:endParaRPr lang="en-US" sz="1300" dirty="0">
                        <a:solidFill>
                          <a:srgbClr val="0066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rgbClr val="C9F0FF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8A96C8F2-98F8-4789-A813-BAFFE0267CAC}"/>
              </a:ext>
            </a:extLst>
          </p:cNvPr>
          <p:cNvSpPr txBox="1"/>
          <p:nvPr/>
        </p:nvSpPr>
        <p:spPr>
          <a:xfrm>
            <a:off x="4095500" y="3713942"/>
            <a:ext cx="7541431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5" b="1" dirty="0">
                <a:solidFill>
                  <a:srgbClr val="0000FF"/>
                </a:solidFill>
              </a:rPr>
              <a:t>HIGH NOON is #1 and Widening Gap</a:t>
            </a:r>
            <a:endParaRPr lang="en-US" sz="1596" b="1" i="1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D59EDC-162A-4FE4-8ED3-6AEE168B5E2D}"/>
              </a:ext>
            </a:extLst>
          </p:cNvPr>
          <p:cNvSpPr txBox="1"/>
          <p:nvPr/>
        </p:nvSpPr>
        <p:spPr>
          <a:xfrm>
            <a:off x="11446924" y="240549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71.3%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A6CE69-3E55-42EC-8462-28121711EEE1}"/>
              </a:ext>
            </a:extLst>
          </p:cNvPr>
          <p:cNvSpPr txBox="1"/>
          <p:nvPr/>
        </p:nvSpPr>
        <p:spPr>
          <a:xfrm>
            <a:off x="11450456" y="48484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71.1%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A4A97EF1-AFDC-48EA-8F42-7E1F0CCD7DB9}"/>
              </a:ext>
            </a:extLst>
          </p:cNvPr>
          <p:cNvSpPr/>
          <p:nvPr/>
        </p:nvSpPr>
        <p:spPr>
          <a:xfrm>
            <a:off x="11673416" y="2773915"/>
            <a:ext cx="266039" cy="2074559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8" descr="Canned Cocktails | Cutwater Spirits">
            <a:extLst>
              <a:ext uri="{FF2B5EF4-FFF2-40B4-BE49-F238E27FC236}">
                <a16:creationId xmlns:a16="http://schemas.microsoft.com/office/drawing/2014/main" id="{C8700514-6C68-47B5-AA50-9C5C658A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75" y="4528554"/>
            <a:ext cx="769616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ON THE ROCKS THE COSMOPOLITAN - 34234 | Manitoba Liquor Mart">
            <a:extLst>
              <a:ext uri="{FF2B5EF4-FFF2-40B4-BE49-F238E27FC236}">
                <a16:creationId xmlns:a16="http://schemas.microsoft.com/office/drawing/2014/main" id="{5A5BB100-551B-4D85-A345-7DA5EF3E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64" y="4528554"/>
            <a:ext cx="557101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D6EAE2D-173D-C3F0-2CAE-796818F3CADA}"/>
              </a:ext>
            </a:extLst>
          </p:cNvPr>
          <p:cNvGrpSpPr/>
          <p:nvPr/>
        </p:nvGrpSpPr>
        <p:grpSpPr>
          <a:xfrm>
            <a:off x="828976" y="1511765"/>
            <a:ext cx="10758561" cy="1827784"/>
            <a:chOff x="831031" y="1507010"/>
            <a:chExt cx="10785243" cy="1832317"/>
          </a:xfrm>
        </p:grpSpPr>
        <p:pic>
          <p:nvPicPr>
            <p:cNvPr id="42" name="Picture 32" descr="Absolut Mango Mule Sparkling Vodka Cocktail - 4pk/355ml Cans : Target">
              <a:extLst>
                <a:ext uri="{FF2B5EF4-FFF2-40B4-BE49-F238E27FC236}">
                  <a16:creationId xmlns:a16="http://schemas.microsoft.com/office/drawing/2014/main" id="{D91CC19A-8076-427E-B590-9B4D0B3AC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4674" y="1669183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0" descr="Crown Royal Peach Tea Canadian Whisky Cocktail Price &amp; Reviews | Drizly">
              <a:extLst>
                <a:ext uri="{FF2B5EF4-FFF2-40B4-BE49-F238E27FC236}">
                  <a16:creationId xmlns:a16="http://schemas.microsoft.com/office/drawing/2014/main" id="{FDD33D44-C1AD-58F8-D2EA-8088BC508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426" y="1687584"/>
              <a:ext cx="9144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Monaco Cocktails Tequila Lime Crush — Singhs Liquors">
              <a:extLst>
                <a:ext uri="{FF2B5EF4-FFF2-40B4-BE49-F238E27FC236}">
                  <a16:creationId xmlns:a16="http://schemas.microsoft.com/office/drawing/2014/main" id="{8A7571D8-148F-4BF8-A86F-6417A35C1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876" y="1613165"/>
              <a:ext cx="1006979" cy="151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6" descr="Orange Smash — DEVILS BACKBONE HOMEPAGE">
              <a:extLst>
                <a:ext uri="{FF2B5EF4-FFF2-40B4-BE49-F238E27FC236}">
                  <a16:creationId xmlns:a16="http://schemas.microsoft.com/office/drawing/2014/main" id="{520AD11C-032B-5C58-54D2-FF60B6385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408" y="1507010"/>
              <a:ext cx="1220272" cy="183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Tequila 'Rita - Buzzballz">
              <a:extLst>
                <a:ext uri="{FF2B5EF4-FFF2-40B4-BE49-F238E27FC236}">
                  <a16:creationId xmlns:a16="http://schemas.microsoft.com/office/drawing/2014/main" id="{34AFAA8A-752D-71DA-EFFF-DBA4C45CA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528" y="2101647"/>
              <a:ext cx="929116" cy="92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ON THE ROCKS THE COSMOPOLITAN - 34234 | Manitoba Liquor Mart">
              <a:extLst>
                <a:ext uri="{FF2B5EF4-FFF2-40B4-BE49-F238E27FC236}">
                  <a16:creationId xmlns:a16="http://schemas.microsoft.com/office/drawing/2014/main" id="{DD808A19-27B4-4464-8719-77B985757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963" y="1674862"/>
              <a:ext cx="55848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JOSE CUERVO SPARKLING MARGARITA 4PK/12OZ CAN - Cork &amp;#39;N&amp;#39; Bottle">
              <a:extLst>
                <a:ext uri="{FF2B5EF4-FFF2-40B4-BE49-F238E27FC236}">
                  <a16:creationId xmlns:a16="http://schemas.microsoft.com/office/drawing/2014/main" id="{D16BBFCE-94E5-4D9E-8EEC-430AB664F5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5" r="34399"/>
            <a:stretch/>
          </p:blipFill>
          <p:spPr bwMode="auto">
            <a:xfrm>
              <a:off x="7460775" y="1679290"/>
              <a:ext cx="59378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anned Cocktails | Cutwater Spirits">
              <a:extLst>
                <a:ext uri="{FF2B5EF4-FFF2-40B4-BE49-F238E27FC236}">
                  <a16:creationId xmlns:a16="http://schemas.microsoft.com/office/drawing/2014/main" id="{2E94BE98-1F1F-0AD1-B989-F3DA656E1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521" y="1664079"/>
              <a:ext cx="7715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4" descr="Bacardi Cocktails Rum Punch | Total Wine &amp;amp; More">
              <a:extLst>
                <a:ext uri="{FF2B5EF4-FFF2-40B4-BE49-F238E27FC236}">
                  <a16:creationId xmlns:a16="http://schemas.microsoft.com/office/drawing/2014/main" id="{3773E8A6-A548-702E-5767-AB42C7F47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6" r="22360"/>
            <a:stretch/>
          </p:blipFill>
          <p:spPr bwMode="auto">
            <a:xfrm>
              <a:off x="9660145" y="1691640"/>
              <a:ext cx="5360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High Noon Spirits Sun Sips Vodka Soda Assorted 8 pack 355ml - Buster's  Liquors &amp; Wines">
              <a:extLst>
                <a:ext uri="{FF2B5EF4-FFF2-40B4-BE49-F238E27FC236}">
                  <a16:creationId xmlns:a16="http://schemas.microsoft.com/office/drawing/2014/main" id="{B34DE9C8-573F-EA78-EF1F-433D1DB3FC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 t="3102" b="3859"/>
            <a:stretch/>
          </p:blipFill>
          <p:spPr bwMode="auto">
            <a:xfrm>
              <a:off x="831031" y="1837921"/>
              <a:ext cx="1269603" cy="114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9">
            <a:extLst>
              <a:ext uri="{FF2B5EF4-FFF2-40B4-BE49-F238E27FC236}">
                <a16:creationId xmlns:a16="http://schemas.microsoft.com/office/drawing/2014/main" id="{02384153-5C2A-F341-342D-34035B51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737" y="6494117"/>
            <a:ext cx="7243261" cy="24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998" dirty="0">
                <a:solidFill>
                  <a:schemeClr val="bg1"/>
                </a:solidFill>
              </a:rPr>
              <a:t>Source:  Nielsen AOD Syndicated BevAl SPIRITS | Total US xAOC + Liq Plus Conv | </a:t>
            </a:r>
            <a:r>
              <a:rPr lang="pl-PL" sz="998" dirty="0">
                <a:solidFill>
                  <a:schemeClr val="bg1"/>
                </a:solidFill>
              </a:rPr>
              <a:t>CYTD 3</a:t>
            </a:r>
            <a:r>
              <a:rPr lang="en-US" sz="998" dirty="0">
                <a:solidFill>
                  <a:schemeClr val="bg1"/>
                </a:solidFill>
              </a:rPr>
              <a:t>4</a:t>
            </a:r>
            <a:r>
              <a:rPr lang="pl-PL" sz="998" dirty="0">
                <a:solidFill>
                  <a:schemeClr val="bg1"/>
                </a:solidFill>
              </a:rPr>
              <a:t> Wks - W/E 08/</a:t>
            </a:r>
            <a:r>
              <a:rPr lang="en-US" sz="998" dirty="0">
                <a:solidFill>
                  <a:schemeClr val="bg1"/>
                </a:solidFill>
              </a:rPr>
              <a:t>27</a:t>
            </a:r>
            <a:r>
              <a:rPr lang="pl-PL" sz="998" dirty="0">
                <a:solidFill>
                  <a:schemeClr val="bg1"/>
                </a:solidFill>
              </a:rPr>
              <a:t>/2022</a:t>
            </a:r>
            <a:endParaRPr lang="en-US" sz="998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BA9516-5BA0-D455-AF1C-099CD8F50AC2}"/>
              </a:ext>
            </a:extLst>
          </p:cNvPr>
          <p:cNvGrpSpPr/>
          <p:nvPr/>
        </p:nvGrpSpPr>
        <p:grpSpPr>
          <a:xfrm>
            <a:off x="842440" y="4298765"/>
            <a:ext cx="10381641" cy="1827784"/>
            <a:chOff x="844529" y="4300922"/>
            <a:chExt cx="10407388" cy="1832317"/>
          </a:xfrm>
        </p:grpSpPr>
        <p:pic>
          <p:nvPicPr>
            <p:cNvPr id="46" name="Picture 26" descr="Orange Smash — DEVILS BACKBONE HOMEPAGE">
              <a:extLst>
                <a:ext uri="{FF2B5EF4-FFF2-40B4-BE49-F238E27FC236}">
                  <a16:creationId xmlns:a16="http://schemas.microsoft.com/office/drawing/2014/main" id="{CE974D27-9F4F-E002-C345-51114EE2C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931" y="4300922"/>
              <a:ext cx="1220272" cy="183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4" descr="The Finnish Long Drink.">
              <a:extLst>
                <a:ext uri="{FF2B5EF4-FFF2-40B4-BE49-F238E27FC236}">
                  <a16:creationId xmlns:a16="http://schemas.microsoft.com/office/drawing/2014/main" id="{A12A09B8-A9B0-AC30-7F4B-B5CC3EDA5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734" y="4520939"/>
              <a:ext cx="69156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4" descr="Tequila 'Rita - Buzzballz">
              <a:extLst>
                <a:ext uri="{FF2B5EF4-FFF2-40B4-BE49-F238E27FC236}">
                  <a16:creationId xmlns:a16="http://schemas.microsoft.com/office/drawing/2014/main" id="{87D2912E-0504-88DE-4EC6-A6D1DCE2C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95" y="4973765"/>
              <a:ext cx="929116" cy="92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Monaco Citrus Rush Cocktail | Total Wine &amp; More">
              <a:extLst>
                <a:ext uri="{FF2B5EF4-FFF2-40B4-BE49-F238E27FC236}">
                  <a16:creationId xmlns:a16="http://schemas.microsoft.com/office/drawing/2014/main" id="{15E9802F-419E-4AC1-871B-0C972B049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006" y="4562542"/>
              <a:ext cx="97971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Crown Royal Washington Apple Whisky Cocktail (4 Pack- 12oz Cans) - Suds and  Spirits">
              <a:extLst>
                <a:ext uri="{FF2B5EF4-FFF2-40B4-BE49-F238E27FC236}">
                  <a16:creationId xmlns:a16="http://schemas.microsoft.com/office/drawing/2014/main" id="{650BE2DD-6C4D-D580-1BF1-B5A2C89171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4647" r="11241" b="3715"/>
            <a:stretch/>
          </p:blipFill>
          <p:spPr bwMode="auto">
            <a:xfrm>
              <a:off x="5329723" y="4531733"/>
              <a:ext cx="73569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NUTRL USA">
              <a:extLst>
                <a:ext uri="{FF2B5EF4-FFF2-40B4-BE49-F238E27FC236}">
                  <a16:creationId xmlns:a16="http://schemas.microsoft.com/office/drawing/2014/main" id="{FEB1E362-B0D2-FC20-0B16-76BAA4E60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515" y="4401647"/>
              <a:ext cx="691412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JOSE CUERVO SPARKLING MARGARITA 4PK/12OZ CAN - Cork &amp;#39;N&amp;#39; Bottle">
              <a:extLst>
                <a:ext uri="{FF2B5EF4-FFF2-40B4-BE49-F238E27FC236}">
                  <a16:creationId xmlns:a16="http://schemas.microsoft.com/office/drawing/2014/main" id="{86D8C17C-B03A-509B-38B4-4F906AE1E1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5" r="34399"/>
            <a:stretch/>
          </p:blipFill>
          <p:spPr bwMode="auto">
            <a:xfrm>
              <a:off x="10658132" y="4494091"/>
              <a:ext cx="59378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0" descr="High Noon Spirits Sun Sips Vodka Soda Assorted 8 pack 355ml - Buster's  Liquors &amp; Wines">
              <a:extLst>
                <a:ext uri="{FF2B5EF4-FFF2-40B4-BE49-F238E27FC236}">
                  <a16:creationId xmlns:a16="http://schemas.microsoft.com/office/drawing/2014/main" id="{C6310D30-8EF6-B871-669F-D44B95D3E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 t="3102" b="3859"/>
            <a:stretch/>
          </p:blipFill>
          <p:spPr bwMode="auto">
            <a:xfrm>
              <a:off x="844529" y="4713065"/>
              <a:ext cx="1269603" cy="114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ounded Rectangle 33">
            <a:extLst>
              <a:ext uri="{FF2B5EF4-FFF2-40B4-BE49-F238E27FC236}">
                <a16:creationId xmlns:a16="http://schemas.microsoft.com/office/drawing/2014/main" id="{1C474DB4-A57C-423F-AF6A-4A31893A561A}"/>
              </a:ext>
            </a:extLst>
          </p:cNvPr>
          <p:cNvSpPr/>
          <p:nvPr/>
        </p:nvSpPr>
        <p:spPr>
          <a:xfrm>
            <a:off x="776667" y="1554938"/>
            <a:ext cx="1371449" cy="4385125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5">
              <a:solidFill>
                <a:srgbClr val="FFFFFF"/>
              </a:solidFill>
            </a:endParaRPr>
          </a:p>
        </p:txBody>
      </p:sp>
      <p:sp>
        <p:nvSpPr>
          <p:cNvPr id="64" name="Rounded Rectangle 33">
            <a:extLst>
              <a:ext uri="{FF2B5EF4-FFF2-40B4-BE49-F238E27FC236}">
                <a16:creationId xmlns:a16="http://schemas.microsoft.com/office/drawing/2014/main" id="{1C474DB4-A57C-423F-AF6A-4A31893A561A}"/>
              </a:ext>
            </a:extLst>
          </p:cNvPr>
          <p:cNvSpPr/>
          <p:nvPr/>
        </p:nvSpPr>
        <p:spPr>
          <a:xfrm>
            <a:off x="7214534" y="4342225"/>
            <a:ext cx="2183954" cy="16257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5">
              <a:solidFill>
                <a:srgbClr val="FFFF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C76857-283A-411E-9FCF-F7F820D28AD1}"/>
              </a:ext>
            </a:extLst>
          </p:cNvPr>
          <p:cNvSpPr txBox="1"/>
          <p:nvPr/>
        </p:nvSpPr>
        <p:spPr>
          <a:xfrm>
            <a:off x="383195" y="5879663"/>
            <a:ext cx="820924" cy="59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$ Shr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RTD Spirits</a:t>
            </a:r>
          </a:p>
        </p:txBody>
      </p:sp>
    </p:spTree>
    <p:extLst>
      <p:ext uri="{BB962C8B-B14F-4D97-AF65-F5344CB8AC3E}">
        <p14:creationId xmlns:p14="http://schemas.microsoft.com/office/powerpoint/2010/main" val="422565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u="sng" dirty="0"/>
              <a:t>Top 25 NEW</a:t>
            </a:r>
            <a:r>
              <a:rPr lang="en-US" dirty="0"/>
              <a:t> RTD Spirits Families &amp; Brands ($000)</a:t>
            </a:r>
            <a:br>
              <a:rPr lang="en-US" dirty="0"/>
            </a:br>
            <a:r>
              <a:rPr lang="en-US" sz="2400" dirty="0"/>
              <a:t>Total US xAOC + Liquor Plus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656678"/>
              </p:ext>
            </p:extLst>
          </p:nvPr>
        </p:nvGraphicFramePr>
        <p:xfrm>
          <a:off x="53840" y="990600"/>
          <a:ext cx="6101501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E74F045-5980-4315-B7ED-392C4EC0F469}"/>
              </a:ext>
            </a:extLst>
          </p:cNvPr>
          <p:cNvSpPr txBox="1"/>
          <p:nvPr/>
        </p:nvSpPr>
        <p:spPr>
          <a:xfrm>
            <a:off x="1915490" y="6474205"/>
            <a:ext cx="4300565" cy="276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9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*NEW = Zero sales in Calendar Year 2021</a:t>
            </a:r>
          </a:p>
        </p:txBody>
      </p:sp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7CE31F7A-6C3B-46D6-A6C2-141AB582A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956293"/>
              </p:ext>
            </p:extLst>
          </p:nvPr>
        </p:nvGraphicFramePr>
        <p:xfrm>
          <a:off x="5796939" y="990600"/>
          <a:ext cx="6101501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49F7F263-0AB9-9B6B-FF4D-BB86F367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737" y="6494117"/>
            <a:ext cx="7243261" cy="24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998" dirty="0">
                <a:solidFill>
                  <a:schemeClr val="bg1"/>
                </a:solidFill>
              </a:rPr>
              <a:t>Source:  Nielsen AOD Syndicated BevAl SPIRITS | Total US xAOC + Liq Plus Conv | </a:t>
            </a:r>
            <a:r>
              <a:rPr lang="pl-PL" sz="998" dirty="0">
                <a:solidFill>
                  <a:schemeClr val="bg1"/>
                </a:solidFill>
              </a:rPr>
              <a:t>CYTD 3</a:t>
            </a:r>
            <a:r>
              <a:rPr lang="en-US" sz="998" dirty="0">
                <a:solidFill>
                  <a:schemeClr val="bg1"/>
                </a:solidFill>
              </a:rPr>
              <a:t>4</a:t>
            </a:r>
            <a:r>
              <a:rPr lang="pl-PL" sz="998" dirty="0">
                <a:solidFill>
                  <a:schemeClr val="bg1"/>
                </a:solidFill>
              </a:rPr>
              <a:t> Wks - W/E 08/</a:t>
            </a:r>
            <a:r>
              <a:rPr lang="en-US" sz="998" dirty="0">
                <a:solidFill>
                  <a:schemeClr val="bg1"/>
                </a:solidFill>
              </a:rPr>
              <a:t>27</a:t>
            </a:r>
            <a:r>
              <a:rPr lang="pl-PL" sz="998" dirty="0">
                <a:solidFill>
                  <a:schemeClr val="bg1"/>
                </a:solidFill>
              </a:rPr>
              <a:t>/2022</a:t>
            </a:r>
            <a:endParaRPr lang="en-US" sz="998" dirty="0">
              <a:solidFill>
                <a:schemeClr val="bg1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9142C41-D265-D0C5-013B-7A2701D018CF}"/>
              </a:ext>
            </a:extLst>
          </p:cNvPr>
          <p:cNvSpPr/>
          <p:nvPr/>
        </p:nvSpPr>
        <p:spPr>
          <a:xfrm>
            <a:off x="5452675" y="1524001"/>
            <a:ext cx="1085444" cy="4970116"/>
          </a:xfrm>
          <a:prstGeom prst="rightBrac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BD18E0-2B15-0776-C899-4469330A7362}"/>
              </a:ext>
            </a:extLst>
          </p:cNvPr>
          <p:cNvSpPr/>
          <p:nvPr/>
        </p:nvSpPr>
        <p:spPr>
          <a:xfrm>
            <a:off x="9890918" y="2881717"/>
            <a:ext cx="2200659" cy="1623605"/>
          </a:xfrm>
          <a:prstGeom prst="roundRect">
            <a:avLst/>
          </a:prstGeom>
          <a:solidFill>
            <a:srgbClr val="7E3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‘Old School’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356673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FC1F89-D02E-4B27-8F70-9F819BC5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F5276-D245-42D2-8776-7D218DA5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19" y="960435"/>
            <a:ext cx="11948319" cy="5059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Legislative Changes</a:t>
            </a:r>
            <a:r>
              <a:rPr lang="en-US" sz="1800" i="1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in Favor of RTD Spirits ….. &lt;7.5% ABV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Spirits Will WIN Battle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of the Throat Across Beverage Alcohol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Consumer Base</a:t>
            </a:r>
            <a:r>
              <a:rPr lang="en-US" sz="2000" i="1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Buying More Spirits and Spirits-Based RTD Cocktails on the Rise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Retailer Share of Mind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at an All-Time High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Distributor Share of Mind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Opening Distribution Opportunities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Shelf-Space (COLD &amp; Warm) for Spirits-Based RTDs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is Being Planned for NOW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Display Space Expanded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to Accommodate RTD Spirits</a:t>
            </a: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Be Cautious of SKU-Mageddon</a:t>
            </a:r>
            <a:r>
              <a:rPr lang="en-US" sz="1800" dirty="0">
                <a:solidFill>
                  <a:srgbClr val="000099"/>
                </a:solidFill>
              </a:rPr>
              <a:t>...... Held Accountable to Same $ ROI as BEER!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99"/>
                </a:solidFill>
              </a:rPr>
              <a:t>Flavors, Variety Packs, Portable Single-Serve Packaging and </a:t>
            </a:r>
            <a:r>
              <a:rPr lang="en-US" sz="2000" i="1" u="sng" dirty="0">
                <a:solidFill>
                  <a:srgbClr val="000099"/>
                </a:solidFill>
              </a:rPr>
              <a:t>QUALITY of Taste Essential</a:t>
            </a:r>
            <a:endParaRPr lang="en-US" sz="1800" i="1" u="sng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1" u="sng" dirty="0">
                <a:solidFill>
                  <a:srgbClr val="000099"/>
                </a:solidFill>
              </a:rPr>
              <a:t>Price to Consumer</a:t>
            </a:r>
            <a:r>
              <a:rPr lang="en-US" sz="1800" dirty="0">
                <a:solidFill>
                  <a:srgbClr val="000099"/>
                </a:solidFill>
              </a:rPr>
              <a:t> Has NOT Been a Deterrent for Consumer Purchase Behavior</a:t>
            </a:r>
          </a:p>
        </p:txBody>
      </p:sp>
    </p:spTree>
    <p:extLst>
      <p:ext uri="{BB962C8B-B14F-4D97-AF65-F5344CB8AC3E}">
        <p14:creationId xmlns:p14="http://schemas.microsoft.com/office/powerpoint/2010/main" val="38914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030F-B6D8-453C-986C-FA0CFEF4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20245-B0AA-43DD-9FBA-FF065D70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5257802"/>
            <a:ext cx="10945654" cy="144779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99"/>
                </a:solidFill>
                <a:latin typeface="Bradley Hand ITC" panose="03070402050302030203" pitchFamily="66" charset="0"/>
              </a:rPr>
              <a:t>BUMP Williams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99"/>
                </a:solidFill>
              </a:rPr>
              <a:t>bump@bumpwilliamsconsulting.com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99"/>
                </a:solidFill>
              </a:rPr>
              <a:t>1-203-338-1207</a:t>
            </a:r>
          </a:p>
        </p:txBody>
      </p:sp>
      <p:pic>
        <p:nvPicPr>
          <p:cNvPr id="2052" name="Picture 4" descr="The Laverstoke | A step-by-step guide to creating Bombay ...">
            <a:extLst>
              <a:ext uri="{FF2B5EF4-FFF2-40B4-BE49-F238E27FC236}">
                <a16:creationId xmlns:a16="http://schemas.microsoft.com/office/drawing/2014/main" id="{74546D32-AEA2-4CCB-9316-6F87EC82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276275"/>
            <a:ext cx="3880644" cy="36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WClogo6">
            <a:extLst>
              <a:ext uri="{FF2B5EF4-FFF2-40B4-BE49-F238E27FC236}">
                <a16:creationId xmlns:a16="http://schemas.microsoft.com/office/drawing/2014/main" id="{7438091F-27CA-46B8-8E01-862C0AD8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3756" y="1066800"/>
            <a:ext cx="4743163" cy="42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4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PRE_29320090110135023" val="IRIXLPPT_PRE_29320090110135023"/>
  <p:tag name="XP3_PRES_INFO" val="&lt;CXMLSerializer&gt;&lt;value type=&quot;9&quot; class=&quot;XP3PPTCoreShared.CPresentationInfo&quot;&gt;&lt;value name=&quot;ConnectionInfo&quot; type=&quot;8209&quot; xmlns:dt=&quot;urn:schemas-microsoft-com:datatypes&quot; dt:dt=&quot;bin.base64&quot; encrypted=&quot;-1&quot;&gt;pPO+EQeoYb9rsBTf8q9rOUGhcz1icsubmDmnYsFqXAs0ajKQylr683FsRKdJYj7WELnOy2ZB&#10;QTDEYe/8CyC220RNAFxu7WlIL57LaY+F/iBJMH/Hbw2nfUM0nxqZr1kS29S/0oCCsWQ4O51m&#10;vXfKiIPo4s6xH1AGkdE3E7HTIBeItZytgyIzGzKE+SkguaI0XVFQF0hu7D/Smog9bJ6JD6WP&#10;6S/uZUgwgjAFrVud/M/IYpy3y0YvYGlwByYnnG8sRWT20Zt51EJVxEfc1KecQMe4JfLcIW9p&#10;NIXSdNKNZYAXfMvK5hBd0mHRthHqwZ7bMGTRNQc4IrUBdY2qyK+FZRnebWvySeAkiKn6Tz/r&#10;n93EV16F32tbhWLQvIqB34nAoX1WzvoB/KJGk+5zIsi1lb4oaSF+vlPa6NgN65PdvpUNbpx7&#10;M5ksvXyExyybHwMLT5EU8tJ3YpQko2nLBwstulOOP/VPTsOcsIntBcCGlk80Bdg9g6EVuyQE&#10;k3n1E9lRX4tZTd86uET68q7x+0eDcD+8KVx16yQSF+aaiWHhVp6HNpAFVNb/t4vtbBevbEAG&#10;2LETh46RDsqlXfuLzjUPPLu6nt6UeaYz9UfDT3sdxt28CMigH3KRerRqh3+XkKGZc52XhUU1&#10;09MyYD6Kva5AUG73QvpWLTPb6u8mDObB+5cOSGII/whcAFPtHlvGq0shLhv8CU1i68BClYGa&#10;CooEfPOoEQrdlUlS1AaU2G6vFS/Y6KxzsgDO/nJlbxyYp82HP1KZwI3b6NjPD9/+ijq+gVpT&#10;o/0yB1MQArsxPnSc/2fUuKuxs1IBRGut1KhDSNogsRCEqDlzbxe+LN9numhAus0MaLb0+vAq&#10;resn+5D4u5koU3uI8ulCbsESeagVNuLWD71ECvD0MrtZrb61E3Rc9cwsr+gd6HIX6V4oES+v&#10;3lNkF8UExYL38WX+A1aVPI2wAdSinJsiZ2h4nLo85CdWrNnxpC90ycU+PdSd+nf3c4qfsZwE&#10;7dw8wGcSv3r3pcszFZVwz1ifOelL/tRzHBluFib3+50FR5ww6mo7+IxDrHZJSll4dKLuP3pS&#10;p/WU//iS1k/ahojv3x/jo1LlUqqDwO/YfrQwf8tIK7bKX6qJ47J2/IjaqESoaLeSRaeNA/Xq&#10;c57s2EIcEGWorXrhjf4mdpn1nX7iKLd8tbMl4FPQUg2Y1WBOzTD/K+bC8NiPAiXqxn5DnfoS&#10;cV2FV5ulPr2UtwY94mOIk52IPJDAYaAQ0DlMgfyuV8ieqNNbkxeUf8Vux+0fET4KCbCJ/FU/&#10;JX0MjH+YzT5qDQ43v8sp/cWEu0ZbHmC6V9veA4NtJHuyOQPF6jPTn7ApDYIhPIycFGBfv6h9&#10;c5N4aEVq65aT6qR7qlweW/+yCsFj749D8raP4tZSFc8SXfoX3ujgFqSiY4Z3FU5R5aBXpAib&#10;uKKJyA2AxbH78gSJa/cVRHyyu2iejivGJy65osKAw2s+catdogLxrdzoWL2niS0YF13f1QAN&#10;99rPegFu7kCWitCSxOUCpgyRH5LgUecv0TMPZ3lDsFYrn51Cvd5mXGIuy8Y6FrXCIpXidMk9&#10;h3vbCmrphiV9oQmQKOCFCMP0fq10OlbJqsWH1YXEY1BfEfvOSssbu+7oms0aDzNk3EAzepGj&#10;ErEroUQHdwbdWvXoMezQ1m4BMRPR4fmLxaU5mbvdJyoYulfG5x53MrbNX71x48cbsgFTT9Y7&#10;EWQqncmQvE9hxP6rFyvEml04On89MUJGryGlpEJn5bfDDYXmqnVlGZNs9iSBXX/cWkmzN77/&#10;scSMlTgeICO9hAgaPSz4GcSHU6o5hX8ea4xg9lNIAKnDeNQPJfsRKhxPRbozzlf018fodmIy&#10;G8BwUUe61eFG+JSvPjDySXWV6S1D4cfKd0tTXCeMo+r+B3zhWjoOW5mmZ+Nidf0PZYoII9DZ&#10;TPqrPtsnGpQSbAueEaG1Xaaj/XescrSEqB1rULi00FYr6QsDzaCzgoK/LfJ9aEdLTpCiXNkw&#10;kIE3/1b46hEYfRb3AwXIHf8CAKbERfvKj1aCVu44i1G9lR8+XxRQefAU2zy43Ht06gikCK0o&#10;pBDrk+v9V43/K+zZvD7q42NB3SQS9WcXn+mLLmI02qDEzQpRTPmU8hLQoaOKB0qAQYHsU2CE&#10;dT9LPOiRCta+KvcraG9W9lXKdghetgQAwQFFhJXb&lt;/value&gt;&lt;/value&gt;&lt;/CXMLSerializer&gt;"/>
  <p:tag name="XP3_ID" val="4DAFFBC2E6344ED58C20169ADD57B8B7"/>
  <p:tag name="XP3_PREWORK" val="&lt;CXMLSerializer&gt;&lt;value type=&quot;9&quot; class=&quot;XP3PPTCoreShared.CPreworkSelection&quot;&gt;&lt;value name=&quot;PWSets&quot; type=&quot;9&quot; class=&quot;IVarArray&quot;&gt;&lt;value type=&quot;9&quot; class=&quot;XP3PPTCoreShared.CDataSourceObject&quot;&gt;&lt;value name=&quot;DataSourceId&quot; type=&quot;8&quot;&gt;14OP41RFL6OKND2056N06CJ7U4&lt;/value&gt;&lt;value name=&quot;DataSourceName&quot; type=&quot;8&quot;&gt;BWS Grids&lt;/value&gt;&lt;value name=&quot;DataSourceType&quot; type=&quot;3&quot;&gt;1&lt;/value&gt;&lt;value name=&quot;Selection&quot; type=&quot;9&quot; class=&quot;IVarArray&quot;&gt;&lt;value type=&quot;9&quot; class=&quot;XP3PPTCoreShared.CDataSourceSelItem&quot;&gt;&lt;value name=&quot;Name&quot; type=&quot;8&quot;&gt;Spirits&lt;/value&gt;&lt;value name=&quot;PWKey&quot; type=&quot;8&quot;&gt;697DDE4965974809B24CF5104B4BF963&lt;/value&gt;&lt;value name=&quot;PWLinks&quot; type=&quot;8&quot;&gt;&lt;/value&gt;&lt;value name=&quot;DimensionType&quot; type=&quot;3&quot;&gt;1&lt;/value&gt;&lt;value name=&quot;Min&quot; type=&quot;3&quot;&gt;0&lt;/value&gt;&lt;value name=&quot;Max&quot; type=&quot;3&quot;&gt;-1&lt;/value&gt;&lt;value name=&quot;Selection&quot; type=&quot;9&quot; class=&quot;IVarArray&quot;&gt;&lt;value type=&quot;3&quot;&gt;1&lt;/value&gt;&lt;value type=&quot;9&quot; class=&quot;IVarArray&quot;&gt;&lt;value type=&quot;9&quot; class=&quot;CMSDB.MemberSelection.1&quot;&gt;&lt;value name=&quot;Member&quot; type=&quot;8&quot;&gt;TOTAL SPIRITS CATEGORIES&lt;/value&gt;&lt;value name=&quot;Type&quot; type=&quot;3&quot;&gt;1&lt;/value&gt;&lt;value name=&quot;Selected&quot; type=&quot;11&quot;&gt;-1&lt;/value&gt;&lt;/value&gt;&lt;/value&gt;&lt;/value&gt;&lt;value name=&quot;Locked&quot; type=&quot;11&quot;&gt;0&lt;/value&gt;&lt;/value&gt;&lt;value type=&quot;9&quot; class=&quot;XP3PPTCoreShared.CDataSourceSelItem&quot;&gt;&lt;value name=&quot;Name&quot; type=&quot;8&quot;&gt;Wine&lt;/value&gt;&lt;value name=&quot;PWKey&quot; type=&quot;8&quot;&gt;C7A6E5F25483423CAE1464FFEF5AFD04&lt;/value&gt;&lt;value name=&quot;PWLinks&quot; type=&quot;8&quot;&gt;&lt;/value&gt;&lt;value name=&quot;DimensionType&quot; type=&quot;3&quot;&gt;1&lt;/value&gt;&lt;value name=&quot;Min&quot; type=&quot;3&quot;&gt;0&lt;/value&gt;&lt;value name=&quot;Max&quot; type=&quot;3&quot;&gt;-1&lt;/value&gt;&lt;value name=&quot;Selection&quot; type=&quot;9&quot; class=&quot;IVarArray&quot;&gt;&lt;value type=&quot;3&quot;&gt;1&lt;/value&gt;&lt;value type=&quot;9&quot; class=&quot;IVarArray&quot;&gt;&lt;value type=&quot;9&quot; class=&quot;CMSDB.MemberSelection.1&quot;&gt;&lt;value name=&quot;Member&quot; type=&quot;8&quot;&gt;TTL STILL WINE&lt;/value&gt;&lt;value name=&quot;Type&quot; type=&quot;3&quot;&gt;1&lt;/value&gt;&lt;value name=&quot;Selected&quot; type=&quot;11&quot;&gt;-1&lt;/value&gt;&lt;/value&gt;&lt;/value&gt;&lt;/value&gt;&lt;value name=&quot;Locked&quot; type=&quot;11&quot;&gt;0&lt;/value&gt;&lt;/value&gt;&lt;value type=&quot;9&quot; class=&quot;XP3PPTCoreShared.CDataSourceSelItem&quot;&gt;&lt;value name=&quot;Name&quot; type=&quot;8&quot;&gt;Latest 4 Weeks&lt;/value&gt;&lt;value name=&quot;PWKey&quot; type=&quot;8&quot;&gt;64EA54B1A975435DA82421EE77B5B157&lt;/value&gt;&lt;value name=&quot;PWLinks&quot; type=&quot;8&quot;&gt;&lt;/value&gt;&lt;value name=&quot;DimensionType&quot; type=&quot;3&quot;&gt;2&lt;/value&gt;&lt;value name=&quot;Min&quot; type=&quot;3&quot;&gt;0&lt;/value&gt;&lt;value name=&quot;Max&quot; type=&quot;3&quot;&gt;-1&lt;/value&gt;&lt;value name=&quot;Selection&quot; type=&quot;9&quot; class=&quot;IVarArray&quot;&gt;&lt;value type=&quot;3&quot;&gt;2&lt;/value&gt;&lt;value type=&quot;9&quot; class=&quot;IVarArray&quot;&gt;&lt;value type=&quot;9&quot; class=&quot;CMSDB.MemberSelection.1&quot;&gt;&lt;value name=&quot;Member&quot; type=&quot;8&quot;&gt;Latest 4 Weeks&lt;/value&gt;&lt;value name=&quot;Type&quot; type=&quot;3&quot;&gt;1&lt;/value&gt;&lt;value name=&quot;Selected&quot; type=&quot;11&quot;&gt;-1&lt;/value&gt;&lt;/value&gt;&lt;/value&gt;&lt;/value&gt;&lt;value name=&quot;Locked&quot; type=&quot;11&quot;&gt;0&lt;/value&gt;&lt;/value&gt;&lt;value type=&quot;9&quot; class=&quot;XP3PPTCoreShared.CDataSourceSelItem&quot;&gt;&lt;value name=&quot;Name&quot; type=&quot;8&quot;&gt;Latest 52 Weeks&lt;/value&gt;&lt;value name=&quot;PWKey&quot; type=&quot;8&quot;&gt;325A69AAF85A4FD8AC0BC18F8BB0DBC4&lt;/value&gt;&lt;value name=&quot;PWLinks&quot; type=&quot;8&quot;&gt;&lt;/value&gt;&lt;value name=&quot;DimensionType&quot; type=&quot;3&quot;&gt;2&lt;/value&gt;&lt;value name=&quot;Min&quot; type=&quot;3&quot;&gt;0&lt;/value&gt;&lt;value name=&quot;Max&quot; type=&quot;3&quot;&gt;-1&lt;/value&gt;&lt;value name=&quot;Selection&quot; type=&quot;9&quot; class=&quot;IVarArray&quot;&gt;&lt;value type=&quot;3&quot;&gt;2&lt;/value&gt;&lt;value type=&quot;9&quot; class=&quot;IVarArray&quot;&gt;&lt;value type=&quot;9&quot; class=&quot;CMSDB.MemberSelection.1&quot;&gt;&lt;value name=&quot;Member&quot; type=&quot;8&quot;&gt;Latest 52 Weeks&lt;/value&gt;&lt;value name=&quot;Type&quot; type=&quot;3&quot;&gt;1&lt;/value&gt;&lt;value name=&quot;Selected&quot; type=&quot;11&quot;&gt;-1&lt;/value&gt;&lt;/value&gt;&lt;/value&gt;&lt;/value&gt;&lt;value name=&quot;Locked&quot; type=&quot;11&quot;&gt;0&lt;/value&gt;&lt;/value&gt;&lt;value type=&quot;9&quot; class=&quot;XP3PPTCoreShared.CDataSourceSelItem&quot;&gt;&lt;value name=&quot;Name&quot; type=&quot;8&quot;&gt;Year to Date&lt;/value&gt;&lt;value name=&quot;PWKey&quot; type=&quot;8&quot;&gt;FE420D4B86744E73A8A21DB04E12F7C2&lt;/value&gt;&lt;value name=&quot;PWLinks&quot; type=&quot;8&quot;&gt;&lt;/value&gt;&lt;value name=&quot;DimensionType&quot; type=&quot;3&quot;&gt;2&lt;/value&gt;&lt;value name=&quot;Min&quot; type=&quot;3&quot;&gt;0&lt;/value&gt;&lt;value name=&quot;Max&quot; type=&quot;3&quot;&gt;-1&lt;/value&gt;&lt;value name=&quot;Selection&quot; type=&quot;9&quot; class=&quot;IVarArray&quot;&gt;&lt;value type=&quot;3&quot;&gt;2&lt;/value&gt;&lt;value type=&quot;9&quot; class=&quot;IVarArray&quot;&gt;&lt;value type=&quot;9&quot; class=&quot;CMSDB.MemberSelection.1&quot;&gt;&lt;value name=&quot;Member&quot; type=&quot;8&quot;&gt;Year to Date&lt;/value&gt;&lt;value name=&quot;Type&quot; type=&quot;3&quot;&gt;1&lt;/value&gt;&lt;value name=&quot;Selected&quot; type=&quot;11&quot;&gt;-1&lt;/value&gt;&lt;/value&gt;&lt;/value&gt;&lt;/value&gt;&lt;value name=&quot;Locked&quot; type=&quot;11&quot;&gt;0&lt;/value&gt;&lt;/value&gt;&lt;/value&gt;&lt;value name=&quot;PreworkID&quot; type=&quot;8&quot;&gt;&lt;/value&gt;&lt;/value&gt;&lt;/value&gt;&lt;value name=&quot;PWSetIDs&quot; type=&quot;9&quot; class=&quot;IVarArray&quot;&gt;&lt;value type=&quot;8&quot;&gt;8B9D7E2A754448D1907BDA1D33F1E099&lt;/value&gt;&lt;/value&gt;&lt;value name=&quot;PWSetNames&quot; type=&quot;9&quot; class=&quot;IVarArray&quot;&gt;&lt;value type=&quot;8&quot;&gt;BWS Grid&lt;/value&gt;&lt;/value&gt;&lt;value name=&quot;PWIsLocalFlags&quot; type=&quot;9&quot; class=&quot;IVarArray&quot;&gt;&lt;value type=&quot;11&quot;&gt;0&lt;/value&gt;&lt;/value&gt;&lt;/value&gt;&lt;/CXMLSerializer&gt;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71508</TotalTime>
  <Words>602</Words>
  <Application>Microsoft Office PowerPoint</Application>
  <PresentationFormat>Custom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Symbol</vt:lpstr>
      <vt:lpstr>1_Default Design</vt:lpstr>
      <vt:lpstr>“Cheers to Your Future”</vt:lpstr>
      <vt:lpstr>BWC’s Circle of Insights</vt:lpstr>
      <vt:lpstr>Consumer Survey Feedback</vt:lpstr>
      <vt:lpstr>State of the Union Total US – All Off-Premise Outlets</vt:lpstr>
      <vt:lpstr>Top 10 RTD Spirits Families – CY ‘20 vs. YTD ‘21 Total US xAOC + Liquor Plus Convenience</vt:lpstr>
      <vt:lpstr>Top 25 NEW RTD Spirits Families &amp; Brands ($000) Total US xAOC + Liquor Plus Convenience</vt:lpstr>
      <vt:lpstr>What’s Next?</vt:lpstr>
      <vt:lpstr>THANK YOU</vt:lpstr>
    </vt:vector>
  </TitlesOfParts>
  <Company>Information Resources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 Report</dc:title>
  <dc:creator>rcdaw</dc:creator>
  <cp:lastModifiedBy>bump</cp:lastModifiedBy>
  <cp:revision>2375</cp:revision>
  <dcterms:created xsi:type="dcterms:W3CDTF">2008-11-21T16:02:01Z</dcterms:created>
  <dcterms:modified xsi:type="dcterms:W3CDTF">2022-09-07T13:49:53Z</dcterms:modified>
</cp:coreProperties>
</file>